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9"/>
  </p:notesMasterIdLst>
  <p:handoutMasterIdLst>
    <p:handoutMasterId r:id="rId10"/>
  </p:handoutMasterIdLst>
  <p:sldIdLst>
    <p:sldId id="472" r:id="rId2"/>
    <p:sldId id="443" r:id="rId3"/>
    <p:sldId id="452" r:id="rId4"/>
    <p:sldId id="471" r:id="rId5"/>
    <p:sldId id="493" r:id="rId6"/>
    <p:sldId id="494" r:id="rId7"/>
    <p:sldId id="483"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D30"/>
    <a:srgbClr val="292B31"/>
    <a:srgbClr val="FBFC00"/>
    <a:srgbClr val="FFD700"/>
    <a:srgbClr val="333333"/>
    <a:srgbClr val="285180"/>
    <a:srgbClr val="234974"/>
    <a:srgbClr val="F5F5F5"/>
    <a:srgbClr val="FFFDE8"/>
    <a:srgbClr val="FFEB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9" autoAdjust="0"/>
    <p:restoredTop sz="89650" autoAdjust="0"/>
  </p:normalViewPr>
  <p:slideViewPr>
    <p:cSldViewPr snapToGrid="0" snapToObjects="1">
      <p:cViewPr>
        <p:scale>
          <a:sx n="107" d="100"/>
          <a:sy n="107" d="100"/>
        </p:scale>
        <p:origin x="1648" y="24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128"/>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3B148D0-BE03-5046-844C-109E5A9BC2ED}" type="datetimeFigureOut">
              <a:rPr lang="en-US" smtClean="0"/>
              <a:t>9/23/16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8A3009-3B17-6E42-BCC1-361A65D3F719}" type="slidenum">
              <a:rPr lang="en-US" smtClean="0"/>
              <a:t>‹#›</a:t>
            </a:fld>
            <a:endParaRPr lang="en-US"/>
          </a:p>
        </p:txBody>
      </p:sp>
    </p:spTree>
    <p:extLst>
      <p:ext uri="{BB962C8B-B14F-4D97-AF65-F5344CB8AC3E}">
        <p14:creationId xmlns:p14="http://schemas.microsoft.com/office/powerpoint/2010/main" val="29323630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5C482-584E-42F4-AE29-A06C1E11388B}" type="datetimeFigureOut">
              <a:rPr lang="en-US" smtClean="0"/>
              <a:t>9/23/16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4DA4C-59E1-4EA9-AB8B-5209AE5CEDD5}" type="slidenum">
              <a:rPr lang="en-US" smtClean="0"/>
              <a:t>‹#›</a:t>
            </a:fld>
            <a:endParaRPr lang="en-US"/>
          </a:p>
        </p:txBody>
      </p:sp>
    </p:spTree>
    <p:extLst>
      <p:ext uri="{BB962C8B-B14F-4D97-AF65-F5344CB8AC3E}">
        <p14:creationId xmlns:p14="http://schemas.microsoft.com/office/powerpoint/2010/main" val="2469074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4DA4C-59E1-4EA9-AB8B-5209AE5CEDD5}" type="slidenum">
              <a:rPr lang="en-US" smtClean="0"/>
              <a:t>1</a:t>
            </a:fld>
            <a:endParaRPr lang="en-US"/>
          </a:p>
        </p:txBody>
      </p:sp>
    </p:spTree>
    <p:extLst>
      <p:ext uri="{BB962C8B-B14F-4D97-AF65-F5344CB8AC3E}">
        <p14:creationId xmlns:p14="http://schemas.microsoft.com/office/powerpoint/2010/main" val="127873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all know why we need better batteries,</a:t>
            </a:r>
            <a:r>
              <a:rPr lang="en-US" baseline="0" dirty="0" smtClean="0"/>
              <a:t> whether it’s cell phones running out of power in the middle of the day, drones that can only fly for 20 minutes at a time, or EVs that don’t go far enough or cost way too much. In particular, developing lower-cost, higher-performance EV batteries would greatly expedite EV adoption and decrease carbon emissions around the world. </a:t>
            </a:r>
            <a:endParaRPr lang="en-US" dirty="0"/>
          </a:p>
        </p:txBody>
      </p:sp>
      <p:sp>
        <p:nvSpPr>
          <p:cNvPr id="4" name="Slide Number Placeholder 3"/>
          <p:cNvSpPr>
            <a:spLocks noGrp="1"/>
          </p:cNvSpPr>
          <p:nvPr>
            <p:ph type="sldNum" sz="quarter" idx="10"/>
          </p:nvPr>
        </p:nvSpPr>
        <p:spPr/>
        <p:txBody>
          <a:bodyPr/>
          <a:lstStyle/>
          <a:p>
            <a:fld id="{E7A4DA4C-59E1-4EA9-AB8B-5209AE5CEDD5}" type="slidenum">
              <a:rPr lang="en-US" smtClean="0"/>
              <a:t>2</a:t>
            </a:fld>
            <a:endParaRPr lang="en-US"/>
          </a:p>
        </p:txBody>
      </p:sp>
    </p:spTree>
    <p:extLst>
      <p:ext uri="{BB962C8B-B14F-4D97-AF65-F5344CB8AC3E}">
        <p14:creationId xmlns:p14="http://schemas.microsoft.com/office/powerpoint/2010/main" val="1487987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solidFill>
                  <a:srgbClr val="000000"/>
                </a:solidFill>
                <a:latin typeface="Helvetica"/>
                <a:cs typeface="Helvetica"/>
              </a:rPr>
              <a:t>Cuberg</a:t>
            </a:r>
            <a:r>
              <a:rPr lang="en-US" sz="2200" baseline="0" dirty="0" smtClean="0">
                <a:solidFill>
                  <a:srgbClr val="000000"/>
                </a:solidFill>
                <a:latin typeface="Helvetica"/>
                <a:cs typeface="Helvetica"/>
              </a:rPr>
              <a:t> is developing a solid-state battery that can store the same amount of energy in only half the size and half the weight. This can double the battery life of devices. Our battery also offers improved safety and non-flammability, high thermal stability, and improved cycling/thermal/aging durability. </a:t>
            </a:r>
            <a:endParaRPr lang="en-US" sz="2200" dirty="0" smtClean="0">
              <a:solidFill>
                <a:srgbClr val="000000"/>
              </a:solidFill>
              <a:latin typeface="Helvetica"/>
              <a:cs typeface="Helvetica"/>
            </a:endParaRPr>
          </a:p>
        </p:txBody>
      </p:sp>
      <p:sp>
        <p:nvSpPr>
          <p:cNvPr id="4" name="Slide Number Placeholder 3"/>
          <p:cNvSpPr>
            <a:spLocks noGrp="1"/>
          </p:cNvSpPr>
          <p:nvPr>
            <p:ph type="sldNum" sz="quarter" idx="10"/>
          </p:nvPr>
        </p:nvSpPr>
        <p:spPr/>
        <p:txBody>
          <a:bodyPr/>
          <a:lstStyle/>
          <a:p>
            <a:fld id="{E7A4DA4C-59E1-4EA9-AB8B-5209AE5CEDD5}" type="slidenum">
              <a:rPr lang="en-US" smtClean="0"/>
              <a:t>3</a:t>
            </a:fld>
            <a:endParaRPr lang="en-US"/>
          </a:p>
        </p:txBody>
      </p:sp>
    </p:spTree>
    <p:extLst>
      <p:ext uri="{BB962C8B-B14F-4D97-AF65-F5344CB8AC3E}">
        <p14:creationId xmlns:p14="http://schemas.microsoft.com/office/powerpoint/2010/main" val="1767736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A4DA4C-59E1-4EA9-AB8B-5209AE5CEDD5}" type="slidenum">
              <a:rPr lang="en-US" smtClean="0"/>
              <a:t>6</a:t>
            </a:fld>
            <a:endParaRPr lang="en-US"/>
          </a:p>
        </p:txBody>
      </p:sp>
    </p:spTree>
    <p:extLst>
      <p:ext uri="{BB962C8B-B14F-4D97-AF65-F5344CB8AC3E}">
        <p14:creationId xmlns:p14="http://schemas.microsoft.com/office/powerpoint/2010/main" val="1562430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4DA4C-59E1-4EA9-AB8B-5209AE5CEDD5}" type="slidenum">
              <a:rPr lang="en-US" smtClean="0"/>
              <a:t>7</a:t>
            </a:fld>
            <a:endParaRPr lang="en-US"/>
          </a:p>
        </p:txBody>
      </p:sp>
    </p:spTree>
    <p:extLst>
      <p:ext uri="{BB962C8B-B14F-4D97-AF65-F5344CB8AC3E}">
        <p14:creationId xmlns:p14="http://schemas.microsoft.com/office/powerpoint/2010/main" val="431958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8/25/15</a:t>
            </a:r>
            <a:endParaRPr lang="en-US"/>
          </a:p>
        </p:txBody>
      </p:sp>
      <p:sp>
        <p:nvSpPr>
          <p:cNvPr id="6" name="Slide Number Placeholder 5"/>
          <p:cNvSpPr>
            <a:spLocks noGrp="1"/>
          </p:cNvSpPr>
          <p:nvPr>
            <p:ph type="sldNum" sz="quarter" idx="12"/>
          </p:nvPr>
        </p:nvSpPr>
        <p:spPr/>
        <p:txBody>
          <a:bodyPr/>
          <a:lstStyle/>
          <a:p>
            <a:fld id="{701017A7-8C4F-AA4D-B65C-3A553B7B6D8D}" type="slidenum">
              <a:rPr lang="en-US" smtClean="0"/>
              <a:pPr/>
              <a:t>‹#›</a:t>
            </a:fld>
            <a:endParaRPr lang="en-US" dirty="0"/>
          </a:p>
        </p:txBody>
      </p:sp>
      <p:sp>
        <p:nvSpPr>
          <p:cNvPr id="9" name="Footer Placeholder 4"/>
          <p:cNvSpPr>
            <a:spLocks noGrp="1"/>
          </p:cNvSpPr>
          <p:nvPr>
            <p:ph type="ftr" sz="quarter" idx="11"/>
          </p:nvPr>
        </p:nvSpPr>
        <p:spPr>
          <a:xfrm>
            <a:off x="1909180" y="6526572"/>
            <a:ext cx="5330721" cy="365125"/>
          </a:xfrm>
        </p:spPr>
        <p:txBody>
          <a:bodyPr/>
          <a:lstStyle/>
          <a:p>
            <a:r>
              <a:rPr lang="en-US" smtClean="0"/>
              <a:t>Proprietary information of Cuberg. Please do not share without permission. </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81876" y="946016"/>
            <a:ext cx="4985327" cy="5568681"/>
          </a:xfrm>
          <a:prstGeom prst="rect">
            <a:avLst/>
          </a:prstGeom>
        </p:spPr>
      </p:pic>
    </p:spTree>
    <p:extLst>
      <p:ext uri="{BB962C8B-B14F-4D97-AF65-F5344CB8AC3E}">
        <p14:creationId xmlns:p14="http://schemas.microsoft.com/office/powerpoint/2010/main" val="88998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8/25/15</a:t>
            </a:r>
            <a:endParaRPr lang="en-US"/>
          </a:p>
        </p:txBody>
      </p:sp>
      <p:sp>
        <p:nvSpPr>
          <p:cNvPr id="5" name="Footer Placeholder 4"/>
          <p:cNvSpPr>
            <a:spLocks noGrp="1"/>
          </p:cNvSpPr>
          <p:nvPr>
            <p:ph type="ftr" sz="quarter" idx="11"/>
          </p:nvPr>
        </p:nvSpPr>
        <p:spPr/>
        <p:txBody>
          <a:bodyPr/>
          <a:lstStyle/>
          <a:p>
            <a:r>
              <a:rPr lang="en-US" smtClean="0"/>
              <a:t>Proprietary information of Cuberg. Please do not share without permission. </a:t>
            </a:r>
            <a:endParaRPr lang="en-US"/>
          </a:p>
        </p:txBody>
      </p:sp>
      <p:sp>
        <p:nvSpPr>
          <p:cNvPr id="6" name="Slide Number Placeholder 5"/>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1558068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8/25/15</a:t>
            </a:r>
            <a:endParaRPr lang="en-US"/>
          </a:p>
        </p:txBody>
      </p:sp>
      <p:sp>
        <p:nvSpPr>
          <p:cNvPr id="5" name="Footer Placeholder 4"/>
          <p:cNvSpPr>
            <a:spLocks noGrp="1"/>
          </p:cNvSpPr>
          <p:nvPr>
            <p:ph type="ftr" sz="quarter" idx="11"/>
          </p:nvPr>
        </p:nvSpPr>
        <p:spPr/>
        <p:txBody>
          <a:bodyPr/>
          <a:lstStyle/>
          <a:p>
            <a:r>
              <a:rPr lang="en-US" smtClean="0"/>
              <a:t>Proprietary information of Cuberg. Please do not share without permission. </a:t>
            </a:r>
            <a:endParaRPr lang="en-US"/>
          </a:p>
        </p:txBody>
      </p:sp>
      <p:sp>
        <p:nvSpPr>
          <p:cNvPr id="6" name="Slide Number Placeholder 5"/>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46864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730" y="0"/>
            <a:ext cx="8924540" cy="1143000"/>
          </a:xfrm>
        </p:spPr>
        <p:txBody>
          <a:bodyPr>
            <a:normAutofit/>
          </a:bodyPr>
          <a:lstStyle>
            <a:lvl1pPr>
              <a:defRPr sz="4400" b="1" i="0" spc="-200" baseline="0">
                <a:latin typeface="arial" charset="0"/>
                <a:cs typeface="Helvetica Neue Bold Condensed"/>
              </a:defRPr>
            </a:lvl1pPr>
          </a:lstStyle>
          <a:p>
            <a:r>
              <a:rPr lang="x-none" dirty="0" smtClean="0"/>
              <a:t>Click to edit title</a:t>
            </a:r>
            <a:endParaRPr lang="en-US" dirty="0"/>
          </a:p>
        </p:txBody>
      </p:sp>
      <p:sp>
        <p:nvSpPr>
          <p:cNvPr id="4" name="Date Placeholder 3"/>
          <p:cNvSpPr>
            <a:spLocks noGrp="1"/>
          </p:cNvSpPr>
          <p:nvPr>
            <p:ph type="dt" sz="half" idx="10"/>
          </p:nvPr>
        </p:nvSpPr>
        <p:spPr/>
        <p:txBody>
          <a:bodyPr/>
          <a:lstStyle/>
          <a:p>
            <a:r>
              <a:rPr lang="en-US" smtClean="0"/>
              <a:t>8/25/15</a:t>
            </a:r>
            <a:endParaRPr lang="en-US"/>
          </a:p>
        </p:txBody>
      </p:sp>
      <p:sp>
        <p:nvSpPr>
          <p:cNvPr id="5" name="Footer Placeholder 4"/>
          <p:cNvSpPr>
            <a:spLocks noGrp="1"/>
          </p:cNvSpPr>
          <p:nvPr>
            <p:ph type="ftr" sz="quarter" idx="11"/>
          </p:nvPr>
        </p:nvSpPr>
        <p:spPr>
          <a:xfrm>
            <a:off x="1909180" y="6526572"/>
            <a:ext cx="5330721" cy="365125"/>
          </a:xfrm>
        </p:spPr>
        <p:txBody>
          <a:bodyPr/>
          <a:lstStyle/>
          <a:p>
            <a:r>
              <a:rPr lang="en-US" dirty="0" smtClean="0"/>
              <a:t>Proprietary information of </a:t>
            </a:r>
            <a:r>
              <a:rPr lang="en-US" dirty="0" err="1" smtClean="0"/>
              <a:t>Cuberg</a:t>
            </a:r>
            <a:r>
              <a:rPr lang="en-US" dirty="0" smtClean="0"/>
              <a:t>. Please do not share without permission. </a:t>
            </a:r>
            <a:endParaRPr lang="en-US" dirty="0"/>
          </a:p>
        </p:txBody>
      </p:sp>
      <p:sp>
        <p:nvSpPr>
          <p:cNvPr id="6" name="Slide Number Placeholder 5"/>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18264878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730" y="0"/>
            <a:ext cx="8924540" cy="1143000"/>
          </a:xfrm>
        </p:spPr>
        <p:txBody>
          <a:bodyPr>
            <a:normAutofit/>
          </a:bodyPr>
          <a:lstStyle>
            <a:lvl1pPr>
              <a:defRPr sz="4400" b="1" i="0" spc="-200" baseline="0">
                <a:latin typeface="arial" charset="0"/>
                <a:cs typeface="Helvetica Neue Bold Condensed"/>
              </a:defRPr>
            </a:lvl1pPr>
          </a:lstStyle>
          <a:p>
            <a:r>
              <a:rPr lang="x-none" dirty="0" smtClean="0"/>
              <a:t>Click to edit title</a:t>
            </a:r>
            <a:endParaRPr lang="en-US" dirty="0"/>
          </a:p>
        </p:txBody>
      </p:sp>
      <p:sp>
        <p:nvSpPr>
          <p:cNvPr id="4" name="Date Placeholder 3"/>
          <p:cNvSpPr>
            <a:spLocks noGrp="1"/>
          </p:cNvSpPr>
          <p:nvPr>
            <p:ph type="dt" sz="half" idx="10"/>
          </p:nvPr>
        </p:nvSpPr>
        <p:spPr/>
        <p:txBody>
          <a:bodyPr/>
          <a:lstStyle/>
          <a:p>
            <a:r>
              <a:rPr lang="en-US" smtClean="0"/>
              <a:t>8/25/15</a:t>
            </a:r>
            <a:endParaRPr lang="en-US"/>
          </a:p>
        </p:txBody>
      </p:sp>
      <p:sp>
        <p:nvSpPr>
          <p:cNvPr id="5" name="Footer Placeholder 4"/>
          <p:cNvSpPr>
            <a:spLocks noGrp="1"/>
          </p:cNvSpPr>
          <p:nvPr>
            <p:ph type="ftr" sz="quarter" idx="11"/>
          </p:nvPr>
        </p:nvSpPr>
        <p:spPr>
          <a:xfrm>
            <a:off x="1909180" y="6526572"/>
            <a:ext cx="5330721" cy="365125"/>
          </a:xfrm>
        </p:spPr>
        <p:txBody>
          <a:bodyPr/>
          <a:lstStyle/>
          <a:p>
            <a:r>
              <a:rPr lang="en-US" dirty="0" smtClean="0"/>
              <a:t>Proprietary information of </a:t>
            </a:r>
            <a:r>
              <a:rPr lang="en-US" dirty="0" err="1" smtClean="0"/>
              <a:t>Cuberg</a:t>
            </a:r>
            <a:r>
              <a:rPr lang="en-US" dirty="0" smtClean="0"/>
              <a:t>. Please do not share without permission. </a:t>
            </a:r>
            <a:endParaRPr lang="en-US" dirty="0"/>
          </a:p>
        </p:txBody>
      </p:sp>
      <p:sp>
        <p:nvSpPr>
          <p:cNvPr id="6" name="Slide Number Placeholder 5"/>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1547007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4941" y="0"/>
            <a:ext cx="8894117" cy="1143000"/>
          </a:xfrm>
        </p:spPr>
        <p:txBody>
          <a:bodyPr>
            <a:normAutofit/>
          </a:bodyPr>
          <a:lstStyle>
            <a:lvl1pPr>
              <a:defRPr sz="4400" b="1" i="0" spc="-200" baseline="0">
                <a:latin typeface="arial" charset="0"/>
                <a:cs typeface="Helvetica Neue Bold Condensed"/>
              </a:defRPr>
            </a:lvl1pPr>
          </a:lstStyle>
          <a:p>
            <a:r>
              <a:rPr lang="x-none" dirty="0" smtClean="0"/>
              <a:t>Click to edit title</a:t>
            </a:r>
            <a:endParaRPr lang="en-US" dirty="0"/>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8/25/15</a:t>
            </a:r>
            <a:endParaRPr lang="en-US"/>
          </a:p>
        </p:txBody>
      </p:sp>
      <p:sp>
        <p:nvSpPr>
          <p:cNvPr id="5" name="Footer Placeholder 4"/>
          <p:cNvSpPr>
            <a:spLocks noGrp="1"/>
          </p:cNvSpPr>
          <p:nvPr>
            <p:ph type="ftr" sz="quarter" idx="11"/>
          </p:nvPr>
        </p:nvSpPr>
        <p:spPr>
          <a:xfrm>
            <a:off x="1909180" y="6526572"/>
            <a:ext cx="5330721" cy="365125"/>
          </a:xfrm>
        </p:spPr>
        <p:txBody>
          <a:bodyPr/>
          <a:lstStyle/>
          <a:p>
            <a:r>
              <a:rPr lang="en-US" dirty="0" smtClean="0"/>
              <a:t>Proprietary information of </a:t>
            </a:r>
            <a:r>
              <a:rPr lang="en-US" dirty="0" err="1" smtClean="0"/>
              <a:t>Cuberg</a:t>
            </a:r>
            <a:r>
              <a:rPr lang="en-US" dirty="0" smtClean="0"/>
              <a:t>. Please do not share without permission. </a:t>
            </a:r>
            <a:endParaRPr lang="en-US" dirty="0"/>
          </a:p>
        </p:txBody>
      </p:sp>
      <p:sp>
        <p:nvSpPr>
          <p:cNvPr id="6" name="Slide Number Placeholder 5"/>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7653526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8/25/15</a:t>
            </a:r>
            <a:endParaRPr lang="en-US"/>
          </a:p>
        </p:txBody>
      </p:sp>
      <p:sp>
        <p:nvSpPr>
          <p:cNvPr id="5" name="Footer Placeholder 4"/>
          <p:cNvSpPr>
            <a:spLocks noGrp="1"/>
          </p:cNvSpPr>
          <p:nvPr>
            <p:ph type="ftr" sz="quarter" idx="11"/>
          </p:nvPr>
        </p:nvSpPr>
        <p:spPr/>
        <p:txBody>
          <a:bodyPr/>
          <a:lstStyle/>
          <a:p>
            <a:r>
              <a:rPr lang="en-US" smtClean="0"/>
              <a:t>Proprietary information of Cuberg. Please do not share without permission. </a:t>
            </a:r>
            <a:endParaRPr lang="en-US"/>
          </a:p>
        </p:txBody>
      </p:sp>
      <p:sp>
        <p:nvSpPr>
          <p:cNvPr id="6" name="Slide Number Placeholder 5"/>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2002443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x-none" dirty="0" smtClean="0"/>
              <a:t>MASTER TITLE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8/25/15</a:t>
            </a:r>
            <a:endParaRPr lang="en-US"/>
          </a:p>
        </p:txBody>
      </p:sp>
      <p:sp>
        <p:nvSpPr>
          <p:cNvPr id="6" name="Footer Placeholder 5"/>
          <p:cNvSpPr>
            <a:spLocks noGrp="1"/>
          </p:cNvSpPr>
          <p:nvPr>
            <p:ph type="ftr" sz="quarter" idx="11"/>
          </p:nvPr>
        </p:nvSpPr>
        <p:spPr/>
        <p:txBody>
          <a:bodyPr/>
          <a:lstStyle/>
          <a:p>
            <a:r>
              <a:rPr lang="en-US" smtClean="0"/>
              <a:t>Proprietary information of Cuberg. Please do not share without permission. </a:t>
            </a:r>
            <a:endParaRPr lang="en-US"/>
          </a:p>
        </p:txBody>
      </p:sp>
      <p:sp>
        <p:nvSpPr>
          <p:cNvPr id="7" name="Slide Number Placeholder 6"/>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1851235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8/25/15</a:t>
            </a:r>
            <a:endParaRPr lang="en-US"/>
          </a:p>
        </p:txBody>
      </p:sp>
      <p:sp>
        <p:nvSpPr>
          <p:cNvPr id="8" name="Footer Placeholder 7"/>
          <p:cNvSpPr>
            <a:spLocks noGrp="1"/>
          </p:cNvSpPr>
          <p:nvPr>
            <p:ph type="ftr" sz="quarter" idx="11"/>
          </p:nvPr>
        </p:nvSpPr>
        <p:spPr/>
        <p:txBody>
          <a:bodyPr/>
          <a:lstStyle/>
          <a:p>
            <a:r>
              <a:rPr lang="en-US" smtClean="0"/>
              <a:t>Proprietary information of Cuberg. Please do not share without permission. </a:t>
            </a:r>
            <a:endParaRPr lang="en-US"/>
          </a:p>
        </p:txBody>
      </p:sp>
      <p:sp>
        <p:nvSpPr>
          <p:cNvPr id="9" name="Slide Number Placeholder 8"/>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96997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8/25/15</a:t>
            </a:r>
            <a:endParaRPr lang="en-US"/>
          </a:p>
        </p:txBody>
      </p:sp>
      <p:sp>
        <p:nvSpPr>
          <p:cNvPr id="4" name="Footer Placeholder 3"/>
          <p:cNvSpPr>
            <a:spLocks noGrp="1"/>
          </p:cNvSpPr>
          <p:nvPr>
            <p:ph type="ftr" sz="quarter" idx="11"/>
          </p:nvPr>
        </p:nvSpPr>
        <p:spPr/>
        <p:txBody>
          <a:bodyPr/>
          <a:lstStyle/>
          <a:p>
            <a:r>
              <a:rPr lang="en-US" smtClean="0"/>
              <a:t>Proprietary information of Cuberg. Please do not share without permission. </a:t>
            </a:r>
            <a:endParaRPr lang="en-US"/>
          </a:p>
        </p:txBody>
      </p:sp>
      <p:sp>
        <p:nvSpPr>
          <p:cNvPr id="5" name="Slide Number Placeholder 4"/>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749711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8/25/15</a:t>
            </a:r>
            <a:endParaRPr lang="en-US"/>
          </a:p>
        </p:txBody>
      </p:sp>
      <p:sp>
        <p:nvSpPr>
          <p:cNvPr id="3" name="Footer Placeholder 2"/>
          <p:cNvSpPr>
            <a:spLocks noGrp="1"/>
          </p:cNvSpPr>
          <p:nvPr>
            <p:ph type="ftr" sz="quarter" idx="11"/>
          </p:nvPr>
        </p:nvSpPr>
        <p:spPr/>
        <p:txBody>
          <a:bodyPr/>
          <a:lstStyle/>
          <a:p>
            <a:r>
              <a:rPr lang="en-US" smtClean="0"/>
              <a:t>Proprietary information of Cuberg. Please do not share without permission. </a:t>
            </a:r>
            <a:endParaRPr lang="en-US"/>
          </a:p>
        </p:txBody>
      </p:sp>
      <p:sp>
        <p:nvSpPr>
          <p:cNvPr id="4" name="Slide Number Placeholder 3"/>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1115295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8/25/15</a:t>
            </a:r>
            <a:endParaRPr lang="en-US"/>
          </a:p>
        </p:txBody>
      </p:sp>
      <p:sp>
        <p:nvSpPr>
          <p:cNvPr id="6" name="Footer Placeholder 5"/>
          <p:cNvSpPr>
            <a:spLocks noGrp="1"/>
          </p:cNvSpPr>
          <p:nvPr>
            <p:ph type="ftr" sz="quarter" idx="11"/>
          </p:nvPr>
        </p:nvSpPr>
        <p:spPr/>
        <p:txBody>
          <a:bodyPr/>
          <a:lstStyle/>
          <a:p>
            <a:r>
              <a:rPr lang="en-US" smtClean="0"/>
              <a:t>Proprietary information of Cuberg. Please do not share without permission. </a:t>
            </a:r>
            <a:endParaRPr lang="en-US"/>
          </a:p>
        </p:txBody>
      </p:sp>
      <p:sp>
        <p:nvSpPr>
          <p:cNvPr id="7" name="Slide Number Placeholder 6"/>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1539760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8/25/15</a:t>
            </a:r>
            <a:endParaRPr lang="en-US"/>
          </a:p>
        </p:txBody>
      </p:sp>
      <p:sp>
        <p:nvSpPr>
          <p:cNvPr id="6" name="Footer Placeholder 5"/>
          <p:cNvSpPr>
            <a:spLocks noGrp="1"/>
          </p:cNvSpPr>
          <p:nvPr>
            <p:ph type="ftr" sz="quarter" idx="11"/>
          </p:nvPr>
        </p:nvSpPr>
        <p:spPr/>
        <p:txBody>
          <a:bodyPr/>
          <a:lstStyle/>
          <a:p>
            <a:r>
              <a:rPr lang="en-US" smtClean="0"/>
              <a:t>Proprietary information of Cuberg. Please do not share without permission. </a:t>
            </a:r>
            <a:endParaRPr lang="en-US"/>
          </a:p>
        </p:txBody>
      </p:sp>
      <p:sp>
        <p:nvSpPr>
          <p:cNvPr id="7" name="Slide Number Placeholder 6"/>
          <p:cNvSpPr>
            <a:spLocks noGrp="1"/>
          </p:cNvSpPr>
          <p:nvPr>
            <p:ph type="sldNum" sz="quarter" idx="12"/>
          </p:nvPr>
        </p:nvSpPr>
        <p:spPr/>
        <p:txBody>
          <a:bodyPr/>
          <a:lstStyle/>
          <a:p>
            <a:fld id="{701017A7-8C4F-AA4D-B65C-3A553B7B6D8D}" type="slidenum">
              <a:rPr lang="en-US" smtClean="0"/>
              <a:t>‹#›</a:t>
            </a:fld>
            <a:endParaRPr lang="en-US"/>
          </a:p>
        </p:txBody>
      </p:sp>
    </p:spTree>
    <p:extLst>
      <p:ext uri="{BB962C8B-B14F-4D97-AF65-F5344CB8AC3E}">
        <p14:creationId xmlns:p14="http://schemas.microsoft.com/office/powerpoint/2010/main" val="15784746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97682" y="274638"/>
            <a:ext cx="7251020" cy="1143000"/>
          </a:xfrm>
          <a:prstGeom prst="rect">
            <a:avLst/>
          </a:prstGeom>
        </p:spPr>
        <p:txBody>
          <a:bodyPr vert="horz" lIns="91440" tIns="45720" rIns="91440" bIns="45720" rtlCol="0" anchor="ctr">
            <a:normAutofit/>
          </a:bodyPr>
          <a:lstStyle/>
          <a:p>
            <a:r>
              <a:rPr lang="en-US" dirty="0" smtClean="0"/>
              <a:t>Title</a:t>
            </a:r>
            <a:endParaRPr lang="en-US" dirty="0"/>
          </a:p>
        </p:txBody>
      </p:sp>
      <p:sp>
        <p:nvSpPr>
          <p:cNvPr id="3" name="Text Placeholder 2"/>
          <p:cNvSpPr>
            <a:spLocks noGrp="1"/>
          </p:cNvSpPr>
          <p:nvPr>
            <p:ph type="body" idx="1"/>
          </p:nvPr>
        </p:nvSpPr>
        <p:spPr>
          <a:xfrm>
            <a:off x="457200" y="168213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 y="6526572"/>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smtClean="0"/>
              <a:t>8/25/15</a:t>
            </a:r>
            <a:endParaRPr lang="en-US"/>
          </a:p>
        </p:txBody>
      </p:sp>
      <p:sp>
        <p:nvSpPr>
          <p:cNvPr id="5" name="Footer Placeholder 4"/>
          <p:cNvSpPr>
            <a:spLocks noGrp="1"/>
          </p:cNvSpPr>
          <p:nvPr>
            <p:ph type="ftr" sz="quarter" idx="3"/>
          </p:nvPr>
        </p:nvSpPr>
        <p:spPr>
          <a:xfrm>
            <a:off x="1894916" y="6526572"/>
            <a:ext cx="5354167"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smtClean="0"/>
              <a:t>Proprietary information of Cuberg. Please do not share without permission. </a:t>
            </a:r>
            <a:endParaRPr lang="en-US" dirty="0"/>
          </a:p>
        </p:txBody>
      </p:sp>
      <p:sp>
        <p:nvSpPr>
          <p:cNvPr id="6" name="Slide Number Placeholder 5"/>
          <p:cNvSpPr>
            <a:spLocks noGrp="1"/>
          </p:cNvSpPr>
          <p:nvPr>
            <p:ph type="sldNum" sz="quarter" idx="4"/>
          </p:nvPr>
        </p:nvSpPr>
        <p:spPr>
          <a:xfrm>
            <a:off x="7007860" y="6526572"/>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fld id="{701017A7-8C4F-AA4D-B65C-3A553B7B6D8D}" type="slidenum">
              <a:rPr lang="en-US" smtClean="0"/>
              <a:pPr/>
              <a:t>‹#›</a:t>
            </a:fld>
            <a:endParaRPr lang="en-US" dirty="0"/>
          </a:p>
        </p:txBody>
      </p:sp>
    </p:spTree>
    <p:extLst>
      <p:ext uri="{BB962C8B-B14F-4D97-AF65-F5344CB8AC3E}">
        <p14:creationId xmlns:p14="http://schemas.microsoft.com/office/powerpoint/2010/main" val="167860907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96" r:id="rId12"/>
    <p:sldLayoutId id="2147483706" r:id="rId13"/>
  </p:sldLayoutIdLst>
  <p:timing>
    <p:tnLst>
      <p:par>
        <p:cTn id="1" dur="indefinite" restart="never" nodeType="tmRoot"/>
      </p:par>
    </p:tnLst>
  </p:timing>
  <p:hf hdr="0" ftr="0" dt="0"/>
  <p:txStyles>
    <p:titleStyle>
      <a:lvl1pPr algn="ctr" defTabSz="457200" rtl="0" eaLnBrk="1" latinLnBrk="0" hangingPunct="1">
        <a:spcBef>
          <a:spcPct val="0"/>
        </a:spcBef>
        <a:buNone/>
        <a:defRPr sz="5000" b="0" kern="1200" spc="300">
          <a:solidFill>
            <a:schemeClr val="tx1"/>
          </a:solidFill>
          <a:latin typeface="Arial" charset="0"/>
          <a:ea typeface="Arial" charset="0"/>
          <a:cs typeface="Arial" charset="0"/>
        </a:defRPr>
      </a:lvl1pPr>
    </p:titleStyle>
    <p:bodyStyle>
      <a:lvl1pPr marL="457200" indent="-457200" algn="l" defTabSz="457200" rtl="0" eaLnBrk="1" latinLnBrk="0" hangingPunct="1">
        <a:spcBef>
          <a:spcPct val="20000"/>
        </a:spcBef>
        <a:buFont typeface="Arial"/>
        <a:buChar char="•"/>
        <a:defRPr sz="3200" kern="1200">
          <a:solidFill>
            <a:schemeClr val="tx1"/>
          </a:solidFill>
          <a:latin typeface="Arial" charset="0"/>
          <a:ea typeface="Arial" charset="0"/>
          <a:cs typeface="Arial" charset="0"/>
        </a:defRPr>
      </a:lvl1pPr>
      <a:lvl2pPr marL="914400" indent="-457200" algn="l" defTabSz="457200" rtl="0" eaLnBrk="1" latinLnBrk="0" hangingPunct="1">
        <a:spcBef>
          <a:spcPct val="20000"/>
        </a:spcBef>
        <a:buFont typeface="Arial"/>
        <a:buChar char="•"/>
        <a:defRPr sz="2800" kern="1200">
          <a:solidFill>
            <a:schemeClr val="tx1"/>
          </a:solidFill>
          <a:latin typeface="Arial" charset="0"/>
          <a:ea typeface="Arial" charset="0"/>
          <a:cs typeface="Arial" charset="0"/>
        </a:defRPr>
      </a:lvl2pPr>
      <a:lvl3pPr marL="1257300" indent="-342900" algn="l" defTabSz="457200" rtl="0" eaLnBrk="1" latinLnBrk="0" hangingPunct="1">
        <a:spcBef>
          <a:spcPct val="20000"/>
        </a:spcBef>
        <a:buFont typeface="Arial"/>
        <a:buChar char="•"/>
        <a:defRPr sz="2400" kern="1200">
          <a:solidFill>
            <a:schemeClr val="tx1"/>
          </a:solidFill>
          <a:latin typeface="Arial" charset="0"/>
          <a:ea typeface="Arial" charset="0"/>
          <a:cs typeface="Arial" charset="0"/>
        </a:defRPr>
      </a:lvl3pPr>
      <a:lvl4pPr marL="1714500" indent="-3429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4pPr>
      <a:lvl5pPr marL="2171700" indent="-3429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1" Type="http://schemas.openxmlformats.org/officeDocument/2006/relationships/slideLayout" Target="../slideLayouts/slideLayout12.xml"/><Relationship Id="rId2"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image" Target="../media/image11.tiff"/></Relationships>
</file>

<file path=ppt/slides/_rels/slide6.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tiff"/><Relationship Id="rId5" Type="http://schemas.openxmlformats.org/officeDocument/2006/relationships/image" Target="../media/image16.png"/><Relationship Id="rId6" Type="http://schemas.openxmlformats.org/officeDocument/2006/relationships/image" Target="../media/image17.tiff"/><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0"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330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43087" y="3830370"/>
            <a:ext cx="6198373" cy="2696202"/>
          </a:xfrm>
          <a:prstGeom prst="rect">
            <a:avLst/>
          </a:prstGeom>
        </p:spPr>
      </p:pic>
      <p:sp>
        <p:nvSpPr>
          <p:cNvPr id="2" name="Title 1"/>
          <p:cNvSpPr>
            <a:spLocks noGrp="1"/>
          </p:cNvSpPr>
          <p:nvPr>
            <p:ph type="title"/>
          </p:nvPr>
        </p:nvSpPr>
        <p:spPr/>
        <p:txBody>
          <a:bodyPr>
            <a:normAutofit/>
          </a:bodyPr>
          <a:lstStyle/>
          <a:p>
            <a:r>
              <a:rPr lang="en-US" dirty="0" smtClean="0"/>
              <a:t>BATTERIES LIMIT PERFORMANCE</a:t>
            </a:r>
            <a:endParaRPr lang="en-US" dirty="0"/>
          </a:p>
        </p:txBody>
      </p:sp>
      <p:sp>
        <p:nvSpPr>
          <p:cNvPr id="5" name="Slide Number Placeholder 4"/>
          <p:cNvSpPr>
            <a:spLocks noGrp="1"/>
          </p:cNvSpPr>
          <p:nvPr>
            <p:ph type="sldNum" sz="quarter" idx="12"/>
          </p:nvPr>
        </p:nvSpPr>
        <p:spPr/>
        <p:txBody>
          <a:bodyPr/>
          <a:lstStyle/>
          <a:p>
            <a:fld id="{701017A7-8C4F-AA4D-B65C-3A553B7B6D8D}" type="slidenum">
              <a:rPr lang="en-US" smtClean="0"/>
              <a:t>2</a:t>
            </a:fld>
            <a:endParaRPr lang="en-US"/>
          </a:p>
        </p:txBody>
      </p: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0991" y="2369377"/>
            <a:ext cx="1982005" cy="3989041"/>
          </a:xfrm>
          <a:prstGeom prst="rect">
            <a:avLst/>
          </a:prstGeom>
        </p:spPr>
      </p:pic>
      <p:pic>
        <p:nvPicPr>
          <p:cNvPr id="24" name="Picture 2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314635" y="1296199"/>
            <a:ext cx="3693225" cy="2101880"/>
          </a:xfrm>
          <a:prstGeom prst="rect">
            <a:avLst/>
          </a:prstGeom>
        </p:spPr>
      </p:pic>
    </p:spTree>
    <p:extLst>
      <p:ext uri="{BB962C8B-B14F-4D97-AF65-F5344CB8AC3E}">
        <p14:creationId xmlns:p14="http://schemas.microsoft.com/office/powerpoint/2010/main" val="79495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cs typeface="Arial" charset="0"/>
              </a:rPr>
              <a:t>SMALL, LIGHT, STABLE, DURABLE</a:t>
            </a:r>
            <a:endParaRPr lang="en-US" dirty="0">
              <a:latin typeface="Arial" charset="0"/>
              <a:cs typeface="Arial" charset="0"/>
            </a:endParaRPr>
          </a:p>
        </p:txBody>
      </p:sp>
      <p:sp>
        <p:nvSpPr>
          <p:cNvPr id="9" name="Slide Number Placeholder 8"/>
          <p:cNvSpPr>
            <a:spLocks noGrp="1"/>
          </p:cNvSpPr>
          <p:nvPr>
            <p:ph type="sldNum" sz="quarter" idx="12"/>
          </p:nvPr>
        </p:nvSpPr>
        <p:spPr/>
        <p:txBody>
          <a:bodyPr/>
          <a:lstStyle/>
          <a:p>
            <a:fld id="{701017A7-8C4F-AA4D-B65C-3A553B7B6D8D}" type="slidenum">
              <a:rPr lang="en-US" smtClean="0"/>
              <a:t>3</a:t>
            </a:fld>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01200" y="1485603"/>
            <a:ext cx="1661160" cy="2453640"/>
          </a:xfrm>
          <a:prstGeom prst="rect">
            <a:avLst/>
          </a:prstGeom>
        </p:spPr>
      </p:pic>
      <p:cxnSp>
        <p:nvCxnSpPr>
          <p:cNvPr id="7" name="Straight Connector 6"/>
          <p:cNvCxnSpPr/>
          <p:nvPr/>
        </p:nvCxnSpPr>
        <p:spPr>
          <a:xfrm>
            <a:off x="5903942" y="2360991"/>
            <a:ext cx="1855676" cy="1481328"/>
          </a:xfrm>
          <a:prstGeom prst="line">
            <a:avLst/>
          </a:prstGeom>
          <a:ln w="152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903942" y="2352305"/>
            <a:ext cx="1855676" cy="1482070"/>
          </a:xfrm>
          <a:prstGeom prst="line">
            <a:avLst/>
          </a:prstGeom>
          <a:ln w="1524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72750" y="4182363"/>
            <a:ext cx="2318061" cy="2318061"/>
          </a:xfrm>
          <a:prstGeom prst="rect">
            <a:avLst/>
          </a:prstGeom>
        </p:spPr>
      </p:pic>
      <p:grpSp>
        <p:nvGrpSpPr>
          <p:cNvPr id="13" name="Group 12"/>
          <p:cNvGrpSpPr/>
          <p:nvPr/>
        </p:nvGrpSpPr>
        <p:grpSpPr>
          <a:xfrm>
            <a:off x="0" y="1351071"/>
            <a:ext cx="4916188" cy="5175501"/>
            <a:chOff x="0" y="1351071"/>
            <a:chExt cx="4916188" cy="5175501"/>
          </a:xfrm>
        </p:grpSpPr>
        <p:pic>
          <p:nvPicPr>
            <p:cNvPr id="25" name="Picture 2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351071"/>
              <a:ext cx="4905969" cy="5175501"/>
            </a:xfrm>
            <a:prstGeom prst="rect">
              <a:avLst/>
            </a:prstGeom>
          </p:spPr>
        </p:pic>
        <p:sp>
          <p:nvSpPr>
            <p:cNvPr id="26" name="Rectangle 25"/>
            <p:cNvSpPr/>
            <p:nvPr/>
          </p:nvSpPr>
          <p:spPr>
            <a:xfrm>
              <a:off x="4056074" y="3742449"/>
              <a:ext cx="860114" cy="1073047"/>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000" dirty="0" smtClean="0">
                <a:solidFill>
                  <a:srgbClr val="000000"/>
                </a:solidFill>
                <a:latin typeface="Arial" charset="0"/>
                <a:ea typeface="Arial" charset="0"/>
                <a:cs typeface="Arial" charset="0"/>
              </a:endParaRPr>
            </a:p>
          </p:txBody>
        </p:sp>
      </p:grpSp>
      <p:grpSp>
        <p:nvGrpSpPr>
          <p:cNvPr id="12" name="Group 11"/>
          <p:cNvGrpSpPr/>
          <p:nvPr/>
        </p:nvGrpSpPr>
        <p:grpSpPr>
          <a:xfrm>
            <a:off x="1454957" y="1889423"/>
            <a:ext cx="2414824" cy="2025826"/>
            <a:chOff x="1454957" y="1889423"/>
            <a:chExt cx="2414824" cy="2025826"/>
          </a:xfrm>
        </p:grpSpPr>
        <p:sp>
          <p:nvSpPr>
            <p:cNvPr id="11" name="Freeform 10"/>
            <p:cNvSpPr/>
            <p:nvPr/>
          </p:nvSpPr>
          <p:spPr>
            <a:xfrm>
              <a:off x="1454957" y="1889423"/>
              <a:ext cx="2414824" cy="2025826"/>
            </a:xfrm>
            <a:custGeom>
              <a:avLst/>
              <a:gdLst>
                <a:gd name="connsiteX0" fmla="*/ 980075 w 2414824"/>
                <a:gd name="connsiteY0" fmla="*/ 0 h 2025826"/>
                <a:gd name="connsiteX1" fmla="*/ 2414824 w 2414824"/>
                <a:gd name="connsiteY1" fmla="*/ 373843 h 2025826"/>
                <a:gd name="connsiteX2" fmla="*/ 1505476 w 2414824"/>
                <a:gd name="connsiteY2" fmla="*/ 2025826 h 2025826"/>
                <a:gd name="connsiteX3" fmla="*/ 0 w 2414824"/>
                <a:gd name="connsiteY3" fmla="*/ 1581255 h 2025826"/>
                <a:gd name="connsiteX4" fmla="*/ 980075 w 2414824"/>
                <a:gd name="connsiteY4" fmla="*/ 0 h 2025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824" h="2025826">
                  <a:moveTo>
                    <a:pt x="980075" y="0"/>
                  </a:moveTo>
                  <a:lnTo>
                    <a:pt x="2414824" y="373843"/>
                  </a:lnTo>
                  <a:lnTo>
                    <a:pt x="1505476" y="2025826"/>
                  </a:lnTo>
                  <a:lnTo>
                    <a:pt x="0" y="1581255"/>
                  </a:lnTo>
                  <a:lnTo>
                    <a:pt x="980075" y="0"/>
                  </a:lnTo>
                  <a:close/>
                </a:path>
              </a:pathLst>
            </a:custGeom>
            <a:solidFill>
              <a:srgbClr val="292D30"/>
            </a:solidFill>
            <a:ln w="57150">
              <a:solidFill>
                <a:schemeClr val="bg1"/>
              </a:solidFill>
            </a:ln>
            <a:effec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000" dirty="0" smtClean="0">
                <a:solidFill>
                  <a:srgbClr val="000000"/>
                </a:solidFill>
                <a:latin typeface="Arial" charset="0"/>
                <a:ea typeface="Arial" charset="0"/>
                <a:cs typeface="Arial" charset="0"/>
              </a:endParaRPr>
            </a:p>
          </p:txBody>
        </p:sp>
        <p:sp>
          <p:nvSpPr>
            <p:cNvPr id="29" name="TextBox 28"/>
            <p:cNvSpPr txBox="1"/>
            <p:nvPr/>
          </p:nvSpPr>
          <p:spPr>
            <a:xfrm rot="901968">
              <a:off x="2157810" y="2053528"/>
              <a:ext cx="1508097" cy="707886"/>
            </a:xfrm>
            <a:prstGeom prst="rect">
              <a:avLst/>
            </a:prstGeom>
            <a:noFill/>
          </p:spPr>
          <p:txBody>
            <a:bodyPr wrap="square" rtlCol="0">
              <a:spAutoFit/>
            </a:bodyPr>
            <a:lstStyle/>
            <a:p>
              <a:pPr algn="ctr"/>
              <a:r>
                <a:rPr lang="en-US" sz="2000" b="1" dirty="0" smtClean="0">
                  <a:solidFill>
                    <a:schemeClr val="bg1"/>
                  </a:solidFill>
                  <a:latin typeface="Arial" charset="0"/>
                  <a:ea typeface="Arial" charset="0"/>
                  <a:cs typeface="Arial" charset="0"/>
                </a:rPr>
                <a:t>  CUBERG</a:t>
              </a:r>
            </a:p>
            <a:p>
              <a:pPr algn="ctr"/>
              <a:r>
                <a:rPr lang="en-US" sz="2000" b="1" dirty="0" smtClean="0">
                  <a:solidFill>
                    <a:schemeClr val="bg1"/>
                  </a:solidFill>
                  <a:latin typeface="Arial" charset="0"/>
                  <a:ea typeface="Arial" charset="0"/>
                  <a:cs typeface="Arial" charset="0"/>
                </a:rPr>
                <a:t>BATTERY</a:t>
              </a:r>
            </a:p>
          </p:txBody>
        </p:sp>
        <p:sp>
          <p:nvSpPr>
            <p:cNvPr id="20" name="TextBox 19"/>
            <p:cNvSpPr txBox="1"/>
            <p:nvPr/>
          </p:nvSpPr>
          <p:spPr>
            <a:xfrm rot="942295">
              <a:off x="1834882" y="2630632"/>
              <a:ext cx="1430695" cy="1107996"/>
            </a:xfrm>
            <a:prstGeom prst="rect">
              <a:avLst/>
            </a:prstGeom>
            <a:noFill/>
          </p:spPr>
          <p:txBody>
            <a:bodyPr wrap="square" rtlCol="0">
              <a:spAutoFit/>
            </a:bodyPr>
            <a:lstStyle/>
            <a:p>
              <a:r>
                <a:rPr lang="en-US" sz="1100" b="1" dirty="0" smtClean="0">
                  <a:solidFill>
                    <a:schemeClr val="bg1"/>
                  </a:solidFill>
                  <a:latin typeface="Arial" charset="0"/>
                  <a:ea typeface="Arial" charset="0"/>
                  <a:cs typeface="Arial" charset="0"/>
                </a:rPr>
                <a:t>     No</a:t>
              </a:r>
              <a:r>
                <a:rPr lang="en-US" sz="1100" dirty="0" smtClean="0">
                  <a:solidFill>
                    <a:schemeClr val="bg1"/>
                  </a:solidFill>
                  <a:latin typeface="Arial" charset="0"/>
                  <a:ea typeface="Arial" charset="0"/>
                  <a:cs typeface="Arial" charset="0"/>
                </a:rPr>
                <a:t> potential for </a:t>
              </a:r>
            </a:p>
            <a:p>
              <a:r>
                <a:rPr lang="en-US" sz="1100" dirty="0">
                  <a:solidFill>
                    <a:schemeClr val="bg1"/>
                  </a:solidFill>
                  <a:latin typeface="Arial" charset="0"/>
                  <a:ea typeface="Arial" charset="0"/>
                  <a:cs typeface="Arial" charset="0"/>
                </a:rPr>
                <a:t> </a:t>
              </a:r>
              <a:r>
                <a:rPr lang="en-US" sz="1100" dirty="0" smtClean="0">
                  <a:solidFill>
                    <a:schemeClr val="bg1"/>
                  </a:solidFill>
                  <a:latin typeface="Arial" charset="0"/>
                  <a:ea typeface="Arial" charset="0"/>
                  <a:cs typeface="Arial" charset="0"/>
                </a:rPr>
                <a:t>    fire or burning. </a:t>
              </a:r>
            </a:p>
            <a:p>
              <a:r>
                <a:rPr lang="en-US" sz="1100" dirty="0">
                  <a:solidFill>
                    <a:schemeClr val="bg1"/>
                  </a:solidFill>
                  <a:latin typeface="Arial" charset="0"/>
                  <a:ea typeface="Arial" charset="0"/>
                  <a:cs typeface="Arial" charset="0"/>
                </a:rPr>
                <a:t> </a:t>
              </a:r>
              <a:r>
                <a:rPr lang="en-US" sz="1100" dirty="0" smtClean="0">
                  <a:solidFill>
                    <a:schemeClr val="bg1"/>
                  </a:solidFill>
                  <a:latin typeface="Arial" charset="0"/>
                  <a:ea typeface="Arial" charset="0"/>
                  <a:cs typeface="Arial" charset="0"/>
                </a:rPr>
                <a:t>     </a:t>
              </a:r>
              <a:r>
                <a:rPr lang="en-US" sz="1100" b="1" dirty="0" smtClean="0">
                  <a:solidFill>
                    <a:schemeClr val="bg1"/>
                  </a:solidFill>
                  <a:latin typeface="Arial" charset="0"/>
                  <a:ea typeface="Arial" charset="0"/>
                  <a:cs typeface="Arial" charset="0"/>
                </a:rPr>
                <a:t>Feel free </a:t>
              </a:r>
              <a:r>
                <a:rPr lang="en-US" sz="1100" dirty="0" smtClean="0">
                  <a:solidFill>
                    <a:schemeClr val="bg1"/>
                  </a:solidFill>
                  <a:latin typeface="Arial" charset="0"/>
                  <a:ea typeface="Arial" charset="0"/>
                  <a:cs typeface="Arial" charset="0"/>
                </a:rPr>
                <a:t>to</a:t>
              </a:r>
            </a:p>
            <a:p>
              <a:r>
                <a:rPr lang="en-US" sz="1100" dirty="0" smtClean="0">
                  <a:solidFill>
                    <a:schemeClr val="bg1"/>
                  </a:solidFill>
                  <a:latin typeface="Arial" charset="0"/>
                  <a:ea typeface="Arial" charset="0"/>
                  <a:cs typeface="Arial" charset="0"/>
                </a:rPr>
                <a:t>    disassemble, </a:t>
              </a:r>
            </a:p>
            <a:p>
              <a:r>
                <a:rPr lang="en-US" sz="1100" dirty="0" smtClean="0">
                  <a:solidFill>
                    <a:schemeClr val="bg1"/>
                  </a:solidFill>
                  <a:latin typeface="Arial" charset="0"/>
                  <a:ea typeface="Arial" charset="0"/>
                  <a:cs typeface="Arial" charset="0"/>
                </a:rPr>
                <a:t>puncture, crush, </a:t>
              </a:r>
            </a:p>
            <a:p>
              <a:r>
                <a:rPr lang="en-US" sz="1100" dirty="0" smtClean="0">
                  <a:solidFill>
                    <a:schemeClr val="bg1"/>
                  </a:solidFill>
                  <a:latin typeface="Arial" charset="0"/>
                  <a:ea typeface="Arial" charset="0"/>
                  <a:cs typeface="Arial" charset="0"/>
                </a:rPr>
                <a:t>  heat, or burn.</a:t>
              </a:r>
              <a:endParaRPr lang="en-US" sz="1100" dirty="0">
                <a:solidFill>
                  <a:schemeClr val="bg1"/>
                </a:solidFill>
                <a:latin typeface="Arial" charset="0"/>
                <a:ea typeface="Arial" charset="0"/>
                <a:cs typeface="Arial" charset="0"/>
              </a:endParaRPr>
            </a:p>
          </p:txBody>
        </p:sp>
      </p:grpSp>
    </p:spTree>
    <p:extLst>
      <p:ext uri="{BB962C8B-B14F-4D97-AF65-F5344CB8AC3E}">
        <p14:creationId xmlns:p14="http://schemas.microsoft.com/office/powerpoint/2010/main" val="109537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1</a:t>
            </a:r>
            <a:r>
              <a:rPr lang="en-US" baseline="30000" dirty="0" smtClean="0"/>
              <a:t>ST</a:t>
            </a:r>
            <a:r>
              <a:rPr lang="en-US" dirty="0" smtClean="0"/>
              <a:t> CUSTOMER IDENTIFIED</a:t>
            </a:r>
            <a:endParaRPr lang="en-US" dirty="0"/>
          </a:p>
        </p:txBody>
      </p:sp>
      <p:sp>
        <p:nvSpPr>
          <p:cNvPr id="4" name="Slide Number Placeholder 3"/>
          <p:cNvSpPr>
            <a:spLocks noGrp="1"/>
          </p:cNvSpPr>
          <p:nvPr>
            <p:ph type="sldNum" sz="quarter" idx="12"/>
          </p:nvPr>
        </p:nvSpPr>
        <p:spPr/>
        <p:txBody>
          <a:bodyPr/>
          <a:lstStyle/>
          <a:p>
            <a:fld id="{701017A7-8C4F-AA4D-B65C-3A553B7B6D8D}" type="slidenum">
              <a:rPr lang="en-US" smtClean="0"/>
              <a:t>4</a:t>
            </a:fld>
            <a:endParaRPr lang="en-US"/>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6162" y="1193999"/>
            <a:ext cx="1463330" cy="1515749"/>
          </a:xfrm>
          <a:prstGeom prst="rect">
            <a:avLst/>
          </a:prstGeom>
        </p:spPr>
      </p:pic>
      <p:sp>
        <p:nvSpPr>
          <p:cNvPr id="13" name="TextBox 12"/>
          <p:cNvSpPr txBox="1"/>
          <p:nvPr/>
        </p:nvSpPr>
        <p:spPr>
          <a:xfrm>
            <a:off x="1457982" y="2889843"/>
            <a:ext cx="2369110" cy="658835"/>
          </a:xfrm>
          <a:prstGeom prst="rect">
            <a:avLst/>
          </a:prstGeom>
          <a:noFill/>
        </p:spPr>
        <p:txBody>
          <a:bodyPr wrap="none" rtlCol="0">
            <a:spAutoFit/>
          </a:bodyPr>
          <a:lstStyle/>
          <a:p>
            <a:pPr algn="ctr">
              <a:lnSpc>
                <a:spcPct val="150000"/>
              </a:lnSpc>
            </a:pPr>
            <a:r>
              <a:rPr lang="en-US" sz="2800" b="1" dirty="0" smtClean="0">
                <a:latin typeface="Arial" charset="0"/>
                <a:ea typeface="Arial" charset="0"/>
                <a:cs typeface="Arial" charset="0"/>
              </a:rPr>
              <a:t>“X’s” battery</a:t>
            </a:r>
            <a:endParaRPr lang="en-US" sz="2800" dirty="0" smtClean="0">
              <a:latin typeface="Arial" charset="0"/>
              <a:ea typeface="Arial" charset="0"/>
              <a:cs typeface="Arial" charset="0"/>
            </a:endParaRPr>
          </a:p>
        </p:txBody>
      </p:sp>
      <p:sp>
        <p:nvSpPr>
          <p:cNvPr id="14" name="TextBox 13"/>
          <p:cNvSpPr txBox="1"/>
          <p:nvPr/>
        </p:nvSpPr>
        <p:spPr>
          <a:xfrm>
            <a:off x="5593055" y="2889843"/>
            <a:ext cx="3029547" cy="658835"/>
          </a:xfrm>
          <a:prstGeom prst="rect">
            <a:avLst/>
          </a:prstGeom>
          <a:noFill/>
        </p:spPr>
        <p:txBody>
          <a:bodyPr wrap="none" rtlCol="0">
            <a:spAutoFit/>
          </a:bodyPr>
          <a:lstStyle/>
          <a:p>
            <a:pPr algn="ctr">
              <a:lnSpc>
                <a:spcPct val="150000"/>
              </a:lnSpc>
            </a:pPr>
            <a:r>
              <a:rPr lang="en-US" sz="2800" b="1" dirty="0" err="1" smtClean="0">
                <a:latin typeface="Arial" charset="0"/>
                <a:ea typeface="Arial" charset="0"/>
                <a:cs typeface="Arial" charset="0"/>
              </a:rPr>
              <a:t>Cuberg’s</a:t>
            </a:r>
            <a:r>
              <a:rPr lang="en-US" sz="2800" b="1" dirty="0" smtClean="0">
                <a:latin typeface="Arial" charset="0"/>
                <a:ea typeface="Arial" charset="0"/>
                <a:cs typeface="Arial" charset="0"/>
              </a:rPr>
              <a:t> battery</a:t>
            </a:r>
            <a:endParaRPr lang="en-US" sz="2800" dirty="0" smtClean="0">
              <a:latin typeface="Arial" charset="0"/>
              <a:ea typeface="Arial" charset="0"/>
              <a:cs typeface="Arial" charset="0"/>
            </a:endParaRPr>
          </a:p>
        </p:txBody>
      </p:sp>
      <p:sp>
        <p:nvSpPr>
          <p:cNvPr id="21" name="TextBox 20"/>
          <p:cNvSpPr txBox="1"/>
          <p:nvPr/>
        </p:nvSpPr>
        <p:spPr>
          <a:xfrm>
            <a:off x="1452395" y="5873426"/>
            <a:ext cx="6239209" cy="652486"/>
          </a:xfrm>
          <a:prstGeom prst="rect">
            <a:avLst/>
          </a:prstGeom>
          <a:noFill/>
        </p:spPr>
        <p:txBody>
          <a:bodyPr wrap="none" rtlCol="0">
            <a:spAutoFit/>
          </a:bodyPr>
          <a:lstStyle/>
          <a:p>
            <a:pPr algn="ctr">
              <a:lnSpc>
                <a:spcPct val="130000"/>
              </a:lnSpc>
            </a:pPr>
            <a:r>
              <a:rPr lang="en-US" sz="2800" b="1" dirty="0" smtClean="0">
                <a:latin typeface="Arial" charset="0"/>
                <a:ea typeface="Arial" charset="0"/>
                <a:cs typeface="Arial" charset="0"/>
              </a:rPr>
              <a:t>Early investor and strategic partner</a:t>
            </a:r>
          </a:p>
        </p:txBody>
      </p:sp>
      <p:cxnSp>
        <p:nvCxnSpPr>
          <p:cNvPr id="7" name="Straight Arrow Connector 6"/>
          <p:cNvCxnSpPr/>
          <p:nvPr/>
        </p:nvCxnSpPr>
        <p:spPr>
          <a:xfrm>
            <a:off x="3878982" y="3288815"/>
            <a:ext cx="1683428" cy="0"/>
          </a:xfrm>
          <a:prstGeom prst="straightConnector1">
            <a:avLst/>
          </a:prstGeom>
          <a:ln w="762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8817" y="1081776"/>
            <a:ext cx="1718020" cy="1718020"/>
          </a:xfrm>
          <a:prstGeom prst="rect">
            <a:avLst/>
          </a:prstGeom>
        </p:spPr>
      </p:pic>
      <p:sp>
        <p:nvSpPr>
          <p:cNvPr id="8" name="TextBox 7"/>
          <p:cNvSpPr txBox="1"/>
          <p:nvPr/>
        </p:nvSpPr>
        <p:spPr>
          <a:xfrm>
            <a:off x="1041541" y="1334466"/>
            <a:ext cx="3201989" cy="1212640"/>
          </a:xfrm>
          <a:prstGeom prst="rect">
            <a:avLst/>
          </a:prstGeom>
          <a:noFill/>
          <a:ln w="57150">
            <a:solidFill>
              <a:schemeClr val="tx1"/>
            </a:solidFill>
          </a:ln>
        </p:spPr>
        <p:txBody>
          <a:bodyPr wrap="square" rtlCol="0">
            <a:spAutoFit/>
          </a:bodyPr>
          <a:lstStyle/>
          <a:p>
            <a:pPr algn="ctr">
              <a:lnSpc>
                <a:spcPct val="130000"/>
              </a:lnSpc>
            </a:pPr>
            <a:r>
              <a:rPr lang="en-US" sz="2800" b="1" dirty="0" smtClean="0">
                <a:latin typeface="Arial" charset="0"/>
                <a:ea typeface="Arial" charset="0"/>
                <a:cs typeface="Arial" charset="0"/>
              </a:rPr>
              <a:t>Oilfield Services Company</a:t>
            </a:r>
          </a:p>
        </p:txBody>
      </p:sp>
      <p:grpSp>
        <p:nvGrpSpPr>
          <p:cNvPr id="5" name="Group 4"/>
          <p:cNvGrpSpPr/>
          <p:nvPr/>
        </p:nvGrpSpPr>
        <p:grpSpPr>
          <a:xfrm>
            <a:off x="6243880" y="3633674"/>
            <a:ext cx="1855676" cy="2240351"/>
            <a:chOff x="6243880" y="3633674"/>
            <a:chExt cx="1855676" cy="2240351"/>
          </a:xfrm>
        </p:grpSpPr>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17338" y="3633674"/>
              <a:ext cx="1516759" cy="2240351"/>
            </a:xfrm>
            <a:prstGeom prst="rect">
              <a:avLst/>
            </a:prstGeom>
          </p:spPr>
        </p:pic>
        <p:cxnSp>
          <p:nvCxnSpPr>
            <p:cNvPr id="15" name="Straight Connector 14"/>
            <p:cNvCxnSpPr/>
            <p:nvPr/>
          </p:nvCxnSpPr>
          <p:spPr>
            <a:xfrm>
              <a:off x="6243880" y="4227666"/>
              <a:ext cx="1855676" cy="1481328"/>
            </a:xfrm>
            <a:prstGeom prst="line">
              <a:avLst/>
            </a:prstGeom>
            <a:ln w="152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6243880" y="4218980"/>
              <a:ext cx="1855676" cy="1482070"/>
            </a:xfrm>
            <a:prstGeom prst="line">
              <a:avLst/>
            </a:prstGeom>
            <a:ln w="15240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84157" y="3633674"/>
            <a:ext cx="1516759" cy="2240351"/>
          </a:xfrm>
          <a:prstGeom prst="rect">
            <a:avLst/>
          </a:prstGeom>
        </p:spPr>
      </p:pic>
    </p:spTree>
    <p:extLst>
      <p:ext uri="{BB962C8B-B14F-4D97-AF65-F5344CB8AC3E}">
        <p14:creationId xmlns:p14="http://schemas.microsoft.com/office/powerpoint/2010/main" val="198551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GOING DOWN THE COST CURVE</a:t>
            </a:r>
            <a:endParaRPr lang="en-US" dirty="0"/>
          </a:p>
        </p:txBody>
      </p:sp>
      <p:sp>
        <p:nvSpPr>
          <p:cNvPr id="5" name="Slide Number Placeholder 4"/>
          <p:cNvSpPr>
            <a:spLocks noGrp="1"/>
          </p:cNvSpPr>
          <p:nvPr>
            <p:ph type="sldNum" sz="quarter" idx="12"/>
          </p:nvPr>
        </p:nvSpPr>
        <p:spPr/>
        <p:txBody>
          <a:bodyPr/>
          <a:lstStyle/>
          <a:p>
            <a:fld id="{701017A7-8C4F-AA4D-B65C-3A553B7B6D8D}" type="slidenum">
              <a:rPr lang="en-US" smtClean="0"/>
              <a:t>5</a:t>
            </a:fld>
            <a:endParaRPr lang="en-US"/>
          </a:p>
        </p:txBody>
      </p:sp>
      <p:sp>
        <p:nvSpPr>
          <p:cNvPr id="25" name="TextBox 24"/>
          <p:cNvSpPr txBox="1"/>
          <p:nvPr/>
        </p:nvSpPr>
        <p:spPr>
          <a:xfrm>
            <a:off x="467516" y="1326178"/>
            <a:ext cx="2547492" cy="1002582"/>
          </a:xfrm>
          <a:prstGeom prst="rect">
            <a:avLst/>
          </a:prstGeom>
          <a:noFill/>
        </p:spPr>
        <p:txBody>
          <a:bodyPr wrap="none" rtlCol="0">
            <a:spAutoFit/>
          </a:bodyPr>
          <a:lstStyle/>
          <a:p>
            <a:pPr algn="ctr">
              <a:lnSpc>
                <a:spcPct val="130000"/>
              </a:lnSpc>
            </a:pPr>
            <a:r>
              <a:rPr lang="en-US" sz="2400" b="1" dirty="0" smtClean="0">
                <a:solidFill>
                  <a:schemeClr val="accent3">
                    <a:lumMod val="75000"/>
                  </a:schemeClr>
                </a:solidFill>
                <a:latin typeface="Arial" charset="0"/>
                <a:ea typeface="Arial" charset="0"/>
                <a:cs typeface="Arial" charset="0"/>
              </a:rPr>
              <a:t>Relaxed </a:t>
            </a:r>
            <a:r>
              <a:rPr lang="en-US" sz="2400" dirty="0" smtClean="0">
                <a:latin typeface="Arial" charset="0"/>
                <a:ea typeface="Arial" charset="0"/>
                <a:cs typeface="Arial" charset="0"/>
              </a:rPr>
              <a:t>margins</a:t>
            </a:r>
          </a:p>
          <a:p>
            <a:pPr algn="ctr">
              <a:lnSpc>
                <a:spcPct val="130000"/>
              </a:lnSpc>
            </a:pPr>
            <a:r>
              <a:rPr lang="en-US" sz="2400" b="1" dirty="0">
                <a:solidFill>
                  <a:schemeClr val="accent3">
                    <a:lumMod val="75000"/>
                  </a:schemeClr>
                </a:solidFill>
                <a:latin typeface="Arial" charset="0"/>
                <a:ea typeface="Arial" charset="0"/>
                <a:cs typeface="Arial" charset="0"/>
              </a:rPr>
              <a:t>L</a:t>
            </a:r>
            <a:r>
              <a:rPr lang="en-US" sz="2400" b="1" dirty="0" smtClean="0">
                <a:solidFill>
                  <a:schemeClr val="accent3">
                    <a:lumMod val="75000"/>
                  </a:schemeClr>
                </a:solidFill>
                <a:latin typeface="Arial" charset="0"/>
                <a:ea typeface="Arial" charset="0"/>
                <a:cs typeface="Arial" charset="0"/>
              </a:rPr>
              <a:t>ow</a:t>
            </a:r>
            <a:r>
              <a:rPr lang="en-US" sz="2400" dirty="0" smtClean="0">
                <a:solidFill>
                  <a:schemeClr val="accent3">
                    <a:lumMod val="75000"/>
                  </a:schemeClr>
                </a:solidFill>
                <a:latin typeface="Arial" charset="0"/>
                <a:ea typeface="Arial" charset="0"/>
                <a:cs typeface="Arial" charset="0"/>
              </a:rPr>
              <a:t> </a:t>
            </a:r>
            <a:r>
              <a:rPr lang="en-US" sz="2400" dirty="0" smtClean="0">
                <a:latin typeface="Arial" charset="0"/>
                <a:ea typeface="Arial" charset="0"/>
                <a:cs typeface="Arial" charset="0"/>
              </a:rPr>
              <a:t>volume</a:t>
            </a:r>
          </a:p>
        </p:txBody>
      </p:sp>
      <p:sp>
        <p:nvSpPr>
          <p:cNvPr id="26" name="TextBox 25"/>
          <p:cNvSpPr txBox="1"/>
          <p:nvPr/>
        </p:nvSpPr>
        <p:spPr>
          <a:xfrm>
            <a:off x="3204478" y="1327355"/>
            <a:ext cx="2735044" cy="1002582"/>
          </a:xfrm>
          <a:prstGeom prst="rect">
            <a:avLst/>
          </a:prstGeom>
          <a:noFill/>
        </p:spPr>
        <p:txBody>
          <a:bodyPr wrap="none" rtlCol="0">
            <a:spAutoFit/>
          </a:bodyPr>
          <a:lstStyle/>
          <a:p>
            <a:pPr algn="ctr">
              <a:lnSpc>
                <a:spcPct val="130000"/>
              </a:lnSpc>
            </a:pPr>
            <a:r>
              <a:rPr lang="en-US" sz="2400" b="1" dirty="0" smtClean="0">
                <a:solidFill>
                  <a:schemeClr val="accent6">
                    <a:lumMod val="75000"/>
                  </a:schemeClr>
                </a:solidFill>
                <a:latin typeface="Arial" charset="0"/>
                <a:ea typeface="Arial" charset="0"/>
                <a:cs typeface="Arial" charset="0"/>
              </a:rPr>
              <a:t>Moderate </a:t>
            </a:r>
            <a:r>
              <a:rPr lang="en-US" sz="2400" dirty="0" smtClean="0">
                <a:latin typeface="Arial" charset="0"/>
                <a:ea typeface="Arial" charset="0"/>
                <a:cs typeface="Arial" charset="0"/>
              </a:rPr>
              <a:t>margins</a:t>
            </a:r>
          </a:p>
          <a:p>
            <a:pPr algn="ctr">
              <a:lnSpc>
                <a:spcPct val="130000"/>
              </a:lnSpc>
            </a:pPr>
            <a:r>
              <a:rPr lang="en-US" sz="2400" b="1" dirty="0" smtClean="0">
                <a:solidFill>
                  <a:schemeClr val="accent6">
                    <a:lumMod val="75000"/>
                  </a:schemeClr>
                </a:solidFill>
                <a:latin typeface="Arial" charset="0"/>
                <a:ea typeface="Arial" charset="0"/>
                <a:cs typeface="Arial" charset="0"/>
              </a:rPr>
              <a:t>High</a:t>
            </a:r>
            <a:r>
              <a:rPr lang="en-US" sz="2400" dirty="0" smtClean="0">
                <a:solidFill>
                  <a:schemeClr val="accent6">
                    <a:lumMod val="75000"/>
                  </a:schemeClr>
                </a:solidFill>
                <a:latin typeface="Arial" charset="0"/>
                <a:ea typeface="Arial" charset="0"/>
                <a:cs typeface="Arial" charset="0"/>
              </a:rPr>
              <a:t> </a:t>
            </a:r>
            <a:r>
              <a:rPr lang="en-US" sz="2400" dirty="0" smtClean="0">
                <a:latin typeface="Arial" charset="0"/>
                <a:ea typeface="Arial" charset="0"/>
                <a:cs typeface="Arial" charset="0"/>
              </a:rPr>
              <a:t>volume</a:t>
            </a:r>
          </a:p>
        </p:txBody>
      </p:sp>
      <p:sp>
        <p:nvSpPr>
          <p:cNvPr id="27" name="TextBox 26"/>
          <p:cNvSpPr txBox="1"/>
          <p:nvPr/>
        </p:nvSpPr>
        <p:spPr>
          <a:xfrm>
            <a:off x="6128992" y="1326178"/>
            <a:ext cx="2715808" cy="1002582"/>
          </a:xfrm>
          <a:prstGeom prst="rect">
            <a:avLst/>
          </a:prstGeom>
          <a:noFill/>
        </p:spPr>
        <p:txBody>
          <a:bodyPr wrap="none" rtlCol="0">
            <a:spAutoFit/>
          </a:bodyPr>
          <a:lstStyle/>
          <a:p>
            <a:pPr algn="ctr">
              <a:lnSpc>
                <a:spcPct val="130000"/>
              </a:lnSpc>
            </a:pPr>
            <a:r>
              <a:rPr lang="en-US" sz="2400" b="1" dirty="0" smtClean="0">
                <a:solidFill>
                  <a:schemeClr val="accent2"/>
                </a:solidFill>
                <a:latin typeface="Arial" charset="0"/>
                <a:ea typeface="Arial" charset="0"/>
                <a:cs typeface="Arial" charset="0"/>
              </a:rPr>
              <a:t>Stringent </a:t>
            </a:r>
            <a:r>
              <a:rPr lang="en-US" sz="2400" dirty="0" smtClean="0">
                <a:latin typeface="Arial" charset="0"/>
                <a:ea typeface="Arial" charset="0"/>
                <a:cs typeface="Arial" charset="0"/>
              </a:rPr>
              <a:t>margins</a:t>
            </a:r>
          </a:p>
          <a:p>
            <a:pPr algn="ctr">
              <a:lnSpc>
                <a:spcPct val="130000"/>
              </a:lnSpc>
            </a:pPr>
            <a:r>
              <a:rPr lang="en-US" sz="2400" b="1" dirty="0" smtClean="0">
                <a:solidFill>
                  <a:schemeClr val="accent2"/>
                </a:solidFill>
                <a:latin typeface="Arial" charset="0"/>
                <a:ea typeface="Arial" charset="0"/>
                <a:cs typeface="Arial" charset="0"/>
              </a:rPr>
              <a:t>Ultra-high</a:t>
            </a:r>
            <a:r>
              <a:rPr lang="en-US" sz="2400" dirty="0" smtClean="0">
                <a:solidFill>
                  <a:schemeClr val="accent2"/>
                </a:solidFill>
                <a:latin typeface="Arial" charset="0"/>
                <a:ea typeface="Arial" charset="0"/>
                <a:cs typeface="Arial" charset="0"/>
              </a:rPr>
              <a:t> </a:t>
            </a:r>
            <a:r>
              <a:rPr lang="en-US" sz="2400" dirty="0" smtClean="0">
                <a:latin typeface="Arial" charset="0"/>
                <a:ea typeface="Arial" charset="0"/>
                <a:cs typeface="Arial" charset="0"/>
              </a:rPr>
              <a:t>volume</a:t>
            </a:r>
          </a:p>
        </p:txBody>
      </p:sp>
      <p:cxnSp>
        <p:nvCxnSpPr>
          <p:cNvPr id="28" name="Straight Arrow Connector 27"/>
          <p:cNvCxnSpPr/>
          <p:nvPr/>
        </p:nvCxnSpPr>
        <p:spPr>
          <a:xfrm>
            <a:off x="2572695" y="4417486"/>
            <a:ext cx="113272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62045" y="3583831"/>
            <a:ext cx="3049701" cy="1674797"/>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08337" y="3069091"/>
            <a:ext cx="1327326" cy="2704279"/>
          </a:xfrm>
          <a:prstGeom prst="rect">
            <a:avLst/>
          </a:prstGeom>
        </p:spPr>
      </p:pic>
      <p:cxnSp>
        <p:nvCxnSpPr>
          <p:cNvPr id="20" name="Straight Arrow Connector 19"/>
          <p:cNvCxnSpPr/>
          <p:nvPr/>
        </p:nvCxnSpPr>
        <p:spPr>
          <a:xfrm>
            <a:off x="5359470" y="4419317"/>
            <a:ext cx="5671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4828" y="2558560"/>
            <a:ext cx="1662867" cy="3717851"/>
          </a:xfrm>
          <a:prstGeom prst="rect">
            <a:avLst/>
          </a:prstGeom>
        </p:spPr>
      </p:pic>
    </p:spTree>
    <p:extLst>
      <p:ext uri="{BB962C8B-B14F-4D97-AF65-F5344CB8AC3E}">
        <p14:creationId xmlns:p14="http://schemas.microsoft.com/office/powerpoint/2010/main" val="160083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DRIVEN AND EXPERIENCED TEAM</a:t>
            </a:r>
            <a:endParaRPr lang="en-US" dirty="0"/>
          </a:p>
        </p:txBody>
      </p:sp>
      <p:sp>
        <p:nvSpPr>
          <p:cNvPr id="5" name="Slide Number Placeholder 4"/>
          <p:cNvSpPr>
            <a:spLocks noGrp="1"/>
          </p:cNvSpPr>
          <p:nvPr>
            <p:ph type="sldNum" sz="quarter" idx="12"/>
          </p:nvPr>
        </p:nvSpPr>
        <p:spPr/>
        <p:txBody>
          <a:bodyPr/>
          <a:lstStyle/>
          <a:p>
            <a:fld id="{701017A7-8C4F-AA4D-B65C-3A553B7B6D8D}" type="slidenum">
              <a:rPr lang="en-US" smtClean="0"/>
              <a:t>6</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761" y="5229193"/>
            <a:ext cx="2648004" cy="34210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3761" y="5885755"/>
            <a:ext cx="2648004" cy="640817"/>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3761" y="4318873"/>
            <a:ext cx="2648004" cy="556494"/>
          </a:xfrm>
          <a:prstGeom prst="rect">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218365" y="4266214"/>
            <a:ext cx="2648004" cy="101399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8365" y="5431582"/>
            <a:ext cx="2648004" cy="556494"/>
          </a:xfrm>
          <a:prstGeom prst="rect">
            <a:avLst/>
          </a:prstGeom>
        </p:spPr>
      </p:pic>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18370" y="6164703"/>
            <a:ext cx="2647999" cy="441381"/>
          </a:xfrm>
          <a:prstGeom prst="rect">
            <a:avLst/>
          </a:prstGeom>
        </p:spPr>
      </p:pic>
      <p:sp>
        <p:nvSpPr>
          <p:cNvPr id="13" name="TextBox 12"/>
          <p:cNvSpPr txBox="1"/>
          <p:nvPr/>
        </p:nvSpPr>
        <p:spPr>
          <a:xfrm>
            <a:off x="3141983" y="3697794"/>
            <a:ext cx="2800768" cy="572464"/>
          </a:xfrm>
          <a:prstGeom prst="rect">
            <a:avLst/>
          </a:prstGeom>
          <a:noFill/>
        </p:spPr>
        <p:txBody>
          <a:bodyPr wrap="none" rtlCol="0">
            <a:spAutoFit/>
          </a:bodyPr>
          <a:lstStyle/>
          <a:p>
            <a:pPr algn="ctr">
              <a:lnSpc>
                <a:spcPct val="130000"/>
              </a:lnSpc>
            </a:pPr>
            <a:r>
              <a:rPr lang="en-US" sz="2400" b="1" dirty="0" smtClean="0">
                <a:latin typeface="Arial" charset="0"/>
                <a:ea typeface="Arial" charset="0"/>
                <a:cs typeface="Arial" charset="0"/>
              </a:rPr>
              <a:t>Prof. Mauro Pasta</a:t>
            </a:r>
          </a:p>
        </p:txBody>
      </p:sp>
      <p:sp>
        <p:nvSpPr>
          <p:cNvPr id="14" name="TextBox 13"/>
          <p:cNvSpPr txBox="1"/>
          <p:nvPr/>
        </p:nvSpPr>
        <p:spPr>
          <a:xfrm>
            <a:off x="189183" y="3697794"/>
            <a:ext cx="2737160" cy="572464"/>
          </a:xfrm>
          <a:prstGeom prst="rect">
            <a:avLst/>
          </a:prstGeom>
          <a:noFill/>
        </p:spPr>
        <p:txBody>
          <a:bodyPr wrap="none" rtlCol="0">
            <a:spAutoFit/>
          </a:bodyPr>
          <a:lstStyle/>
          <a:p>
            <a:pPr algn="ctr">
              <a:lnSpc>
                <a:spcPct val="130000"/>
              </a:lnSpc>
            </a:pPr>
            <a:r>
              <a:rPr lang="en-US" sz="2400" b="1" dirty="0" smtClean="0">
                <a:latin typeface="Arial" charset="0"/>
                <a:ea typeface="Arial" charset="0"/>
                <a:cs typeface="Arial" charset="0"/>
              </a:rPr>
              <a:t>Dr. Richard Wang</a:t>
            </a:r>
          </a:p>
        </p:txBody>
      </p:sp>
      <p:pic>
        <p:nvPicPr>
          <p:cNvPr id="15" name="Picture 1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266779" y="1131885"/>
            <a:ext cx="2551176" cy="2555938"/>
          </a:xfrm>
          <a:prstGeom prst="rect">
            <a:avLst/>
          </a:prstGeom>
        </p:spPr>
      </p:pic>
      <p:pic>
        <p:nvPicPr>
          <p:cNvPr id="16" name="Picture 1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7603" y="1131885"/>
            <a:ext cx="2560320" cy="2563332"/>
          </a:xfrm>
          <a:prstGeom prst="rect">
            <a:avLst/>
          </a:prstGeom>
        </p:spPr>
      </p:pic>
      <p:pic>
        <p:nvPicPr>
          <p:cNvPr id="17" name="Picture 16"/>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210099" y="5966089"/>
            <a:ext cx="2668144" cy="556426"/>
          </a:xfrm>
          <a:prstGeom prst="rect">
            <a:avLst/>
          </a:prstGeom>
        </p:spPr>
      </p:pic>
      <p:pic>
        <p:nvPicPr>
          <p:cNvPr id="19" name="Picture 1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10098" y="5487095"/>
            <a:ext cx="2670981" cy="298061"/>
          </a:xfrm>
          <a:prstGeom prst="rect">
            <a:avLst/>
          </a:prstGeom>
        </p:spPr>
      </p:pic>
      <p:sp>
        <p:nvSpPr>
          <p:cNvPr id="20" name="TextBox 19"/>
          <p:cNvSpPr txBox="1"/>
          <p:nvPr/>
        </p:nvSpPr>
        <p:spPr>
          <a:xfrm>
            <a:off x="6226482" y="3803832"/>
            <a:ext cx="2651760" cy="899157"/>
          </a:xfrm>
          <a:prstGeom prst="rect">
            <a:avLst/>
          </a:prstGeom>
          <a:noFill/>
          <a:ln w="38100">
            <a:solidFill>
              <a:schemeClr val="tx1"/>
            </a:solidFill>
          </a:ln>
        </p:spPr>
        <p:txBody>
          <a:bodyPr wrap="square" rtlCol="0">
            <a:spAutoFit/>
          </a:bodyPr>
          <a:lstStyle/>
          <a:p>
            <a:pPr algn="ctr">
              <a:lnSpc>
                <a:spcPct val="114000"/>
              </a:lnSpc>
            </a:pPr>
            <a:r>
              <a:rPr lang="en-US" sz="2400" b="1" dirty="0" smtClean="0">
                <a:latin typeface="Arial" charset="0"/>
                <a:ea typeface="Arial" charset="0"/>
                <a:cs typeface="Arial" charset="0"/>
              </a:rPr>
              <a:t>Oilfield Services Company</a:t>
            </a:r>
          </a:p>
        </p:txBody>
      </p:sp>
      <p:sp>
        <p:nvSpPr>
          <p:cNvPr id="21" name="TextBox 20"/>
          <p:cNvSpPr txBox="1"/>
          <p:nvPr/>
        </p:nvSpPr>
        <p:spPr>
          <a:xfrm>
            <a:off x="6506689" y="960601"/>
            <a:ext cx="2058577" cy="594202"/>
          </a:xfrm>
          <a:prstGeom prst="rect">
            <a:avLst/>
          </a:prstGeom>
          <a:noFill/>
        </p:spPr>
        <p:txBody>
          <a:bodyPr wrap="none" rtlCol="0">
            <a:spAutoFit/>
          </a:bodyPr>
          <a:lstStyle/>
          <a:p>
            <a:pPr algn="ctr">
              <a:lnSpc>
                <a:spcPct val="130000"/>
              </a:lnSpc>
            </a:pPr>
            <a:r>
              <a:rPr lang="en-US" sz="2800" b="1" u="sng" dirty="0" smtClean="0">
                <a:latin typeface="Arial" charset="0"/>
                <a:ea typeface="Arial" charset="0"/>
                <a:cs typeface="Arial" charset="0"/>
              </a:rPr>
              <a:t>ADVISORS</a:t>
            </a:r>
          </a:p>
        </p:txBody>
      </p:sp>
      <p:sp>
        <p:nvSpPr>
          <p:cNvPr id="22" name="TextBox 21"/>
          <p:cNvSpPr txBox="1"/>
          <p:nvPr/>
        </p:nvSpPr>
        <p:spPr>
          <a:xfrm>
            <a:off x="6477660" y="3035571"/>
            <a:ext cx="2133020" cy="594202"/>
          </a:xfrm>
          <a:prstGeom prst="rect">
            <a:avLst/>
          </a:prstGeom>
          <a:noFill/>
        </p:spPr>
        <p:txBody>
          <a:bodyPr wrap="none" rtlCol="0">
            <a:spAutoFit/>
          </a:bodyPr>
          <a:lstStyle/>
          <a:p>
            <a:pPr algn="ctr">
              <a:lnSpc>
                <a:spcPct val="130000"/>
              </a:lnSpc>
            </a:pPr>
            <a:r>
              <a:rPr lang="en-US" sz="2800" b="1" u="sng" dirty="0" smtClean="0">
                <a:latin typeface="Arial" charset="0"/>
                <a:ea typeface="Arial" charset="0"/>
                <a:cs typeface="Arial" charset="0"/>
              </a:rPr>
              <a:t>PARTNERS</a:t>
            </a:r>
          </a:p>
        </p:txBody>
      </p:sp>
      <p:sp>
        <p:nvSpPr>
          <p:cNvPr id="24" name="TextBox 23"/>
          <p:cNvSpPr txBox="1"/>
          <p:nvPr/>
        </p:nvSpPr>
        <p:spPr>
          <a:xfrm>
            <a:off x="6053223" y="1557967"/>
            <a:ext cx="2981894" cy="1320170"/>
          </a:xfrm>
          <a:prstGeom prst="rect">
            <a:avLst/>
          </a:prstGeom>
          <a:noFill/>
        </p:spPr>
        <p:txBody>
          <a:bodyPr wrap="square" rtlCol="0">
            <a:spAutoFit/>
          </a:bodyPr>
          <a:lstStyle/>
          <a:p>
            <a:pPr algn="ctr">
              <a:lnSpc>
                <a:spcPct val="114000"/>
              </a:lnSpc>
            </a:pPr>
            <a:r>
              <a:rPr lang="en-US" sz="2400" b="1" dirty="0" smtClean="0">
                <a:latin typeface="Arial" charset="0"/>
                <a:ea typeface="Arial" charset="0"/>
                <a:cs typeface="Arial" charset="0"/>
              </a:rPr>
              <a:t>40+ years </a:t>
            </a:r>
            <a:r>
              <a:rPr lang="en-US" sz="2400" dirty="0" smtClean="0">
                <a:latin typeface="Arial" charset="0"/>
                <a:ea typeface="Arial" charset="0"/>
                <a:cs typeface="Arial" charset="0"/>
              </a:rPr>
              <a:t>of executive, startup, and R&amp;D expertise</a:t>
            </a:r>
          </a:p>
        </p:txBody>
      </p:sp>
      <p:pic>
        <p:nvPicPr>
          <p:cNvPr id="25" name="Picture 2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10098" y="4883170"/>
            <a:ext cx="2668144" cy="429768"/>
          </a:xfrm>
          <a:prstGeom prst="rect">
            <a:avLst/>
          </a:prstGeom>
        </p:spPr>
      </p:pic>
    </p:spTree>
    <p:extLst>
      <p:ext uri="{BB962C8B-B14F-4D97-AF65-F5344CB8AC3E}">
        <p14:creationId xmlns:p14="http://schemas.microsoft.com/office/powerpoint/2010/main" val="54579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507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ber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000" dirty="0" smtClean="0">
            <a:solidFill>
              <a:srgbClr val="000000"/>
            </a:solidFill>
            <a:latin typeface="Gill Sans"/>
            <a:cs typeface="Gill Sans"/>
          </a:defRPr>
        </a:defPPr>
      </a:lstStyle>
      <a:style>
        <a:lnRef idx="1">
          <a:schemeClr val="accent5"/>
        </a:lnRef>
        <a:fillRef idx="3">
          <a:schemeClr val="accent5"/>
        </a:fillRef>
        <a:effectRef idx="2">
          <a:schemeClr val="accent5"/>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nSpc>
            <a:spcPct val="130000"/>
          </a:lnSpc>
          <a:defRPr sz="2000" dirty="0" smtClean="0">
            <a:latin typeface="Arial" charset="0"/>
            <a:ea typeface="Arial" charset="0"/>
            <a:cs typeface="Arial" charset="0"/>
          </a:defRPr>
        </a:defPPr>
      </a:lstStyle>
    </a:txDef>
  </a:objectDefaults>
  <a:extraClrSchemeLst/>
  <a:extLst>
    <a:ext uri="{05A4C25C-085E-4340-85A3-A5531E510DB2}">
      <thm15:themeFamily xmlns:thm15="http://schemas.microsoft.com/office/thememl/2012/main" name="Cuberg" id="{3CE3833E-CA62-FB47-A941-B0E5939199FA}" vid="{F6554DBB-A13B-054B-91E9-D6E88A015B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Cuberg</Template>
  <TotalTime>22406</TotalTime>
  <Words>234</Words>
  <Application>Microsoft Macintosh PowerPoint</Application>
  <PresentationFormat>On-screen Show (4:3)</PresentationFormat>
  <Paragraphs>41</Paragraphs>
  <Slides>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Helvetica</vt:lpstr>
      <vt:lpstr>Helvetica Neue Bold Condensed</vt:lpstr>
      <vt:lpstr>Arial</vt:lpstr>
      <vt:lpstr>Arial</vt:lpstr>
      <vt:lpstr>Cuberg</vt:lpstr>
      <vt:lpstr>PowerPoint Presentation</vt:lpstr>
      <vt:lpstr>BATTERIES LIMIT PERFORMANCE</vt:lpstr>
      <vt:lpstr>SMALL, LIGHT, STABLE, DURABLE</vt:lpstr>
      <vt:lpstr>IDEAL 1ST CUSTOMER IDENTIFIED</vt:lpstr>
      <vt:lpstr>GOING DOWN THE COST CURVE</vt:lpstr>
      <vt:lpstr>DRIVEN AND EXPERIENCED TEAM</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Qubist Energy</dc:title>
  <dc:creator>Richard Wang</dc:creator>
  <cp:lastModifiedBy>Richard Wang</cp:lastModifiedBy>
  <cp:revision>2050</cp:revision>
  <cp:lastPrinted>2016-01-19T22:54:26Z</cp:lastPrinted>
  <dcterms:created xsi:type="dcterms:W3CDTF">2015-03-20T23:02:34Z</dcterms:created>
  <dcterms:modified xsi:type="dcterms:W3CDTF">2016-09-23T20:28:58Z</dcterms:modified>
</cp:coreProperties>
</file>